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6" r:id="rId2"/>
    <p:sldId id="291" r:id="rId3"/>
    <p:sldId id="278" r:id="rId4"/>
    <p:sldId id="279" r:id="rId5"/>
    <p:sldId id="285" r:id="rId6"/>
    <p:sldId id="286" r:id="rId7"/>
    <p:sldId id="287" r:id="rId8"/>
    <p:sldId id="289" r:id="rId9"/>
    <p:sldId id="290" r:id="rId10"/>
    <p:sldId id="288" r:id="rId11"/>
    <p:sldId id="281" r:id="rId12"/>
    <p:sldId id="275" r:id="rId1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4861"/>
    <a:srgbClr val="D5BAA3"/>
    <a:srgbClr val="2AABDF"/>
    <a:srgbClr val="0000FF"/>
    <a:srgbClr val="E9E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75F51E-D857-4A14-9C10-076AE215AAA7}" v="993" dt="2025-09-30T06:43:15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7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ropbox\&#1575;&#1604;&#1575;&#1587;&#1578;&#1588;&#1575;&#1585;&#1575;&#1578;\&#1571;&#1604;&#1601;&#1575;\&#1604;&#1591;&#1610;&#1601;&#1577;%20&#1575;&#1604;&#1593;&#1605;&#1585;&#1575;&#1606;\SSA%20for%20Saudi%20Endowment%20Fund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CF9-4341-90EA-320F4BFABAF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CF9-4341-90EA-320F4BFABAF9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CF9-4341-90EA-320F4BFABAF9}"/>
              </c:ext>
            </c:extLst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ECF9-4341-90EA-320F4BFABAF9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ECF9-4341-90EA-320F4BFABAF9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ysClr val="windowText" lastClr="00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defRPr>
                    </a:pPr>
                    <a:fld id="{06D2F608-7D45-4A29-B499-C2200C96669A}" type="CELLRANGE">
                      <a:rPr lang="ar-SA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[نطاق الخلايا]</a:t>
                    </a:fld>
                    <a:r>
                      <a:rPr lang="ar-SA" baseline="0"/>
                      <a:t>, </a:t>
                    </a:r>
                    <a:fld id="{46D07FDA-EA0B-499A-A934-80EF44710202}" type="CATEGORYNAME">
                      <a:rPr lang="ar-SA" baseline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[اسم الفئة]</a:t>
                    </a:fld>
                    <a:endParaRPr lang="ar-SA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ysClr val="windowText" lastClr="000000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ar-SA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ECF9-4341-90EA-320F4BFABAF9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ysClr val="windowText" lastClr="00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defRPr>
                    </a:pPr>
                    <a:fld id="{27C52DA1-4332-4795-BB56-C715570603DE}" type="CELLRANGE">
                      <a:rPr lang="ar-SA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[نطاق الخلايا]</a:t>
                    </a:fld>
                    <a:r>
                      <a:rPr lang="ar-SA" baseline="0"/>
                      <a:t>, </a:t>
                    </a:r>
                    <a:fld id="{1E99B845-DC5C-4D5F-85CE-46AA1A3F5FEE}" type="CATEGORYNAME">
                      <a:rPr lang="ar-SA" baseline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[اسم الفئة]</a:t>
                    </a:fld>
                    <a:endParaRPr lang="ar-SA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ysClr val="windowText" lastClr="000000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ar-SA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ECF9-4341-90EA-320F4BFABAF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ysClr val="windowText" lastClr="00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defRPr>
                    </a:pPr>
                    <a:fld id="{8374339D-CF5E-4E0C-9391-B688B76038D5}" type="CELLRANGE">
                      <a:rPr lang="ar-SA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[نطاق الخلايا]</a:t>
                    </a:fld>
                    <a:r>
                      <a:rPr lang="ar-SA" baseline="0"/>
                      <a:t>, </a:t>
                    </a:r>
                    <a:fld id="{F81BD00A-F958-48F5-9403-1855FCE2D2FB}" type="CATEGORYNAME">
                      <a:rPr lang="ar-SA" baseline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[اسم الفئة]</a:t>
                    </a:fld>
                    <a:endParaRPr lang="ar-SA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ysClr val="windowText" lastClr="000000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ar-SA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ECF9-4341-90EA-320F4BFABAF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ysClr val="windowText" lastClr="00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defRPr>
                    </a:pPr>
                    <a:fld id="{FD289672-9B4C-4A67-B348-1F32ED8BEBC9}" type="CELLRANGE">
                      <a:rPr lang="ar-SA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[نطاق الخلايا]</a:t>
                    </a:fld>
                    <a:r>
                      <a:rPr lang="ar-SA" baseline="0"/>
                      <a:t>, </a:t>
                    </a:r>
                    <a:fld id="{B7E6B9C5-7655-4442-B08F-459D181AF6FA}" type="CATEGORYNAME">
                      <a:rPr lang="ar-SA" baseline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[اسم الفئة]</a:t>
                    </a:fld>
                    <a:endParaRPr lang="ar-SA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ysClr val="windowText" lastClr="000000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ar-SA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ECF9-4341-90EA-320F4BFABAF9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ysClr val="windowText" lastClr="00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defRPr>
                    </a:pPr>
                    <a:fld id="{A87FBB79-D795-4686-888E-B70FE4BCAEB7}" type="CELLRANGE">
                      <a:rPr lang="ar-SA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[نطاق الخلايا]</a:t>
                    </a:fld>
                    <a:r>
                      <a:rPr lang="ar-SA" baseline="0"/>
                      <a:t>, </a:t>
                    </a:r>
                    <a:fld id="{0D8F8430-375A-4C7D-BBCA-620853B664D7}" type="CATEGORYNAME">
                      <a:rPr lang="ar-SA" baseline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defRPr>
                      </a:pPr>
                      <a:t>[اسم الفئة]</a:t>
                    </a:fld>
                    <a:endParaRPr lang="ar-SA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ysClr val="windowText" lastClr="000000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ar-SA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ECF9-4341-90EA-320F4BFABA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ysClr val="windowText" lastClr="000000"/>
                    </a:solidFill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Sheet1!$C$1:$G$1</c:f>
              <c:strCache>
                <c:ptCount val="5"/>
                <c:pt idx="0">
                  <c:v>أسواق النقد</c:v>
                </c:pt>
                <c:pt idx="1">
                  <c:v>صكوك</c:v>
                </c:pt>
                <c:pt idx="2">
                  <c:v>أسهم</c:v>
                </c:pt>
                <c:pt idx="3">
                  <c:v>صناديق عقارية متداولة (ريت)</c:v>
                </c:pt>
                <c:pt idx="4">
                  <c:v>أخرى</c:v>
                </c:pt>
              </c:strCache>
            </c:strRef>
          </c:cat>
          <c:val>
            <c:numRef>
              <c:f>Sheet1!$C$7:$G$7</c:f>
              <c:numCache>
                <c:formatCode>0%</c:formatCode>
                <c:ptCount val="5"/>
                <c:pt idx="0">
                  <c:v>0.17900000000000002</c:v>
                </c:pt>
                <c:pt idx="1">
                  <c:v>0.31900000000000006</c:v>
                </c:pt>
                <c:pt idx="2">
                  <c:v>0.31399999999999995</c:v>
                </c:pt>
                <c:pt idx="3">
                  <c:v>0.15799999999999997</c:v>
                </c:pt>
                <c:pt idx="4">
                  <c:v>0.03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Sheet1!$C$7:$G$7</c15:f>
                <c15:dlblRangeCache>
                  <c:ptCount val="5"/>
                  <c:pt idx="0">
                    <c:v>18%</c:v>
                  </c:pt>
                  <c:pt idx="1">
                    <c:v>32%</c:v>
                  </c:pt>
                  <c:pt idx="2">
                    <c:v>31%</c:v>
                  </c:pt>
                  <c:pt idx="3">
                    <c:v>16%</c:v>
                  </c:pt>
                  <c:pt idx="4">
                    <c:v>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ECF9-4341-90EA-320F4BFABAF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8EC6-45F4-83CF-564C4726B96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8EC6-45F4-83CF-564C4726B96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8EC6-45F4-83CF-564C4726B96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8EC6-45F4-83CF-564C4726B96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8EC6-45F4-83CF-564C4726B96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8EC6-45F4-83CF-564C4726B969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EC6-45F4-83CF-564C4726B969}"/>
                </c:ext>
              </c:extLst>
            </c:dLbl>
            <c:dLbl>
              <c:idx val="1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EC6-45F4-83CF-564C4726B969}"/>
                </c:ext>
              </c:extLst>
            </c:dLbl>
            <c:dLbl>
              <c:idx val="2"/>
              <c:layout>
                <c:manualLayout>
                  <c:x val="-2.9404483121316161E-2"/>
                  <c:y val="-1.0646171079187606E-16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73142947865601"/>
                      <c:h val="0.179046584357172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EC6-45F4-83CF-564C4726B969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8EC6-45F4-83CF-564C4726B969}"/>
                </c:ext>
              </c:extLst>
            </c:dLbl>
            <c:dLbl>
              <c:idx val="4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8EC6-45F4-83CF-564C4726B969}"/>
                </c:ext>
              </c:extLst>
            </c:dLbl>
            <c:dLbl>
              <c:idx val="5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Sakkal Majalla" panose="02000000000000000000" pitchFamily="2" charset="-78"/>
                      <a:ea typeface="+mn-ea"/>
                      <a:cs typeface="Sakkal Majalla" panose="02000000000000000000" pitchFamily="2" charset="-78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8EC6-45F4-83CF-564C4726B969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tx1"/>
                    </a:solidFill>
                    <a:latin typeface="Sakkal Majalla" panose="02000000000000000000" pitchFamily="2" charset="-78"/>
                    <a:ea typeface="+mn-ea"/>
                    <a:cs typeface="Sakkal Majalla" panose="02000000000000000000" pitchFamily="2" charset="-78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Sheet1!$F$13:$F$18</c:f>
              <c:strCache>
                <c:ptCount val="6"/>
                <c:pt idx="0">
                  <c:v>أسهم مدرجة</c:v>
                </c:pt>
                <c:pt idx="1">
                  <c:v>أدوات دخل ثابت</c:v>
                </c:pt>
                <c:pt idx="2">
                  <c:v>استثمارات بديلة سائلة</c:v>
                </c:pt>
                <c:pt idx="3">
                  <c:v>ملكية خاصة واستثمار جريء</c:v>
                </c:pt>
                <c:pt idx="4">
                  <c:v>أصول حقيقية</c:v>
                </c:pt>
                <c:pt idx="5">
                  <c:v>أخرى</c:v>
                </c:pt>
              </c:strCache>
            </c:strRef>
          </c:cat>
          <c:val>
            <c:numRef>
              <c:f>Sheet1!$E$13:$E$18</c:f>
              <c:numCache>
                <c:formatCode>0.00%</c:formatCode>
                <c:ptCount val="6"/>
                <c:pt idx="0">
                  <c:v>0.309</c:v>
                </c:pt>
                <c:pt idx="1">
                  <c:v>0.10199999999999999</c:v>
                </c:pt>
                <c:pt idx="2">
                  <c:v>0.161</c:v>
                </c:pt>
                <c:pt idx="3">
                  <c:v>0.28799999999999998</c:v>
                </c:pt>
                <c:pt idx="4">
                  <c:v>0.108</c:v>
                </c:pt>
                <c:pt idx="5">
                  <c:v>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C6-45F4-83CF-564C4726B96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CFED374-8A33-4801-9C72-5DB5E794A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4BBA7CB-6425-47A0-BB68-0761D0FE3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5A6BD58-A2FB-49AA-8555-D2C1AA922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1171349-18AD-4E92-843D-AF88E8882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F49509-3ADC-43FF-83B3-F1EA1CDC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872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55E68E3-9D97-4B2F-BC82-0A558FF9D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E67A8F7-3092-4EFE-9119-63304E851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81EE8E2-9B5D-402C-B176-19CB40729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93C5735-29C7-489E-8600-200FCD33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C2A7D5C-77D2-42D3-A27F-60B64274A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2916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A49EF22-67B8-450A-9E60-537E2033E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9247FEA-FB72-41A0-96EB-1B38E236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669F8BC-D70B-4ACF-B698-01FA4AFC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0719CA1-DFF5-469A-A632-98933E927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1336D3F-06B6-4C1B-8DFD-0B56AB417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6242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8A773BD-FEF1-42C4-A03B-EA2C533CB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ABC5F05-A04F-4CDD-B014-8611330A47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DF7FABE-774B-42FE-BE3E-30BEADE08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B623E25-9CEE-4564-B2EA-43630ED3D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7F5F2BB-DD45-4B03-895E-BEEBE1FB5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8905F82-41E6-447B-982A-C8C2D02DD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391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73E7E6A-F9E3-4C2B-AE50-E34460DBC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A1313EA-FEA9-4232-91F6-34E0691D2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6867D21-6AD1-406F-BB1C-5C8CC2A73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B444EB8-67DB-4877-815C-E4A5091BA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ACDF6E6F-2ABF-4966-8E54-395873997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AD602E0-88B0-4BDF-B37D-D3067FDA5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11443DB-8528-4ED5-97CF-4F9909A3A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C99EED8F-223D-4533-B0DA-51DF5D39D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404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8C41D00-631E-4747-A78A-9E22BDCF9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EE793A0-80C8-44CD-9E5A-EF1127C90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ADBEE20-D594-42CF-94B0-636A1DDE2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750BA9EB-965E-4D76-AB51-B743A2C75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166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91293A5-420B-4C23-9A80-E082CB68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897E8A2-6784-48E3-A4F7-B4EF12E37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8BCEC12-958B-429E-8274-DCA03EAD8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8097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8A4B8A-607E-4659-9A45-0DE021219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40559CC-53D2-49D4-B83F-D116F038B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BB8FBFE-1946-4048-A593-03ED532F3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428B83E-98D1-4428-86B6-6A178490F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360E08B-7B76-4119-B130-DF91D181C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A833E8F-4C55-4085-BC2F-252AAB085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26650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63F2131-54F8-4A58-A39A-A9917DDE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80486FA-C76D-4DCB-997C-0D6FC1E6D6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2417909-2AA3-4BB8-BBE4-39D59A190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4B676F1-6CBC-4A98-90D6-91FF45C27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FAD434D-F8C1-40E7-8E28-783F0D473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3F5553C-0584-4E83-835F-7D8F4AF3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52872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A724A9-A2C3-4226-A7D5-D1EFE522E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A308259-3D9D-498A-8A06-E403EBCEA5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4CC2D78-AE76-4326-BECF-7E2D8F9B4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5327EEC-3351-4908-B77A-EBACEA7B8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76A4CD6-5233-4FB4-B0B1-EE5442D9C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74553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4E6A9FF9-AA0C-4FCB-9FD0-D708E4F9DB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5581C2C-349B-41C6-ABFD-A73A5840F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6DC92E2-E7D3-49B1-93DF-025B4A32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DA74FEF-5D7B-43ED-B67A-4F2BB6596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65E5A33-0F87-479E-8899-9B49AB0C0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395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D1673A8-D049-403E-A795-5669998D1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7E98B81-9702-4D00-A8C3-F551512E6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E7B50EB-DF29-496A-910D-76DBB92A2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CCD9A-7664-41B6-B5CB-F447D4DA8D96}" type="datetimeFigureOut">
              <a:rPr lang="ar-SA" smtClean="0"/>
              <a:t>08/04/47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C6617F7-ADDC-448F-9043-2E5E244002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64439B8-4653-492C-A7A2-49FFB3C11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0A9DE-A13A-410C-A3C5-A43FD3B91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111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7E551B-F271-4A04-AE15-C6C5C189D8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AD2B58-1B9C-4F3B-9C10-E8082C23D2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ADBEB6F3-77C0-15F9-CDDE-4D30851EA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BEAB3FB6-9EAC-1A2A-A319-E55894A229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5A5A13-60AE-9E57-F05D-FEE87BF9B078}"/>
              </a:ext>
            </a:extLst>
          </p:cNvPr>
          <p:cNvSpPr txBox="1">
            <a:spLocks/>
          </p:cNvSpPr>
          <p:nvPr/>
        </p:nvSpPr>
        <p:spPr>
          <a:xfrm>
            <a:off x="1155700" y="2363775"/>
            <a:ext cx="9893300" cy="37556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593" indent="-228593" algn="l" defTabSz="91437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0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7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4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1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28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15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2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89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87" lvl="1" indent="0" algn="justLow" rtl="1">
              <a:lnSpc>
                <a:spcPct val="150000"/>
              </a:lnSpc>
              <a:spcBef>
                <a:spcPts val="600"/>
              </a:spcBef>
              <a:buNone/>
            </a:pPr>
            <a:endParaRPr lang="ar-SA" sz="20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A7301D7-E8DA-D5FA-0F97-863E583B57DA}"/>
              </a:ext>
            </a:extLst>
          </p:cNvPr>
          <p:cNvSpPr txBox="1"/>
          <p:nvPr/>
        </p:nvSpPr>
        <p:spPr>
          <a:xfrm>
            <a:off x="2376434" y="3154891"/>
            <a:ext cx="780505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>
                <a:solidFill>
                  <a:srgbClr val="104861"/>
                </a:solidFill>
                <a:latin typeface="Bahij TheSansArabic Plain" panose="02040503050201020203" pitchFamily="18" charset="-78"/>
                <a:cs typeface="Bahij TheSansArabic Plain" panose="02040503050201020203" pitchFamily="18" charset="-78"/>
              </a:rPr>
              <a:t>بناء الخطة الاستثمارية</a:t>
            </a:r>
          </a:p>
          <a:p>
            <a:pPr algn="ctr"/>
            <a:endParaRPr lang="ar-SA" sz="3200" dirty="0">
              <a:solidFill>
                <a:srgbClr val="104861"/>
              </a:solidFill>
              <a:latin typeface="Bahij TheSansArabic Plain" panose="02040503050201020203" pitchFamily="18" charset="-78"/>
              <a:cs typeface="Bahij TheSansArabic Plain" panose="02040503050201020203" pitchFamily="18" charset="-78"/>
            </a:endParaRPr>
          </a:p>
          <a:p>
            <a:pPr algn="ctr"/>
            <a:r>
              <a:rPr lang="ar-SA" sz="3200" dirty="0">
                <a:solidFill>
                  <a:srgbClr val="104861"/>
                </a:solidFill>
                <a:latin typeface="Bahij TheSansArabic Plain" panose="02040503050201020203" pitchFamily="18" charset="-78"/>
                <a:cs typeface="Bahij TheSansArabic Plain" panose="02040503050201020203" pitchFamily="18" charset="-78"/>
              </a:rPr>
              <a:t>د. عادل المؤمن </a:t>
            </a:r>
          </a:p>
        </p:txBody>
      </p:sp>
    </p:spTree>
    <p:extLst>
      <p:ext uri="{BB962C8B-B14F-4D97-AF65-F5344CB8AC3E}">
        <p14:creationId xmlns:p14="http://schemas.microsoft.com/office/powerpoint/2010/main" val="50905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FBC9F-D51B-3BBE-6F18-44694B6A0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7C0CEA-9E0A-FF8C-C2D2-525BD812AE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460CAE-1955-2315-BD72-4C28A4CC5E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15FA1160-BE19-9502-1326-7255775A7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7E116C48-8947-B773-D768-AE46918EB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5A9CB9-44DD-8A27-EF97-094F45BFCD99}"/>
              </a:ext>
            </a:extLst>
          </p:cNvPr>
          <p:cNvSpPr txBox="1">
            <a:spLocks/>
          </p:cNvSpPr>
          <p:nvPr/>
        </p:nvSpPr>
        <p:spPr>
          <a:xfrm>
            <a:off x="1155700" y="2363775"/>
            <a:ext cx="9893300" cy="37556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593" indent="-228593" algn="l" defTabSz="91437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0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7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4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1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28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15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2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89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  <a:spcBef>
                <a:spcPts val="600"/>
              </a:spcBef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algn="r" rtl="1">
              <a:lnSpc>
                <a:spcPct val="150000"/>
              </a:lnSpc>
              <a:spcBef>
                <a:spcPts val="600"/>
              </a:spcBef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هدف العرض</a:t>
            </a:r>
            <a:r>
              <a:rPr lang="ar-SA" sz="18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: وضع إطار عملي لبناء خطة استثمارية متكاملة.</a:t>
            </a:r>
          </a:p>
          <a:p>
            <a:pPr marL="0" indent="0" algn="r" rtl="1">
              <a:lnSpc>
                <a:spcPct val="150000"/>
              </a:lnSpc>
              <a:spcBef>
                <a:spcPts val="600"/>
              </a:spcBef>
              <a:buNone/>
            </a:pPr>
            <a:r>
              <a:rPr lang="ar-SA" sz="1800" dirty="0">
                <a:solidFill>
                  <a:srgbClr val="2AABDF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أبرز محتويات العرض</a:t>
            </a:r>
            <a:r>
              <a:rPr lang="ar-SA" sz="18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:</a:t>
            </a:r>
          </a:p>
          <a:p>
            <a:pPr lvl="1" algn="r" rtl="1">
              <a:lnSpc>
                <a:spcPct val="150000"/>
              </a:lnSpc>
              <a:spcBef>
                <a:spcPts val="600"/>
              </a:spcBef>
            </a:pPr>
            <a:r>
              <a:rPr lang="ar-SA" sz="18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بيان سياسة الاستثمار والتوزيع الاستراتيجي للأصول.</a:t>
            </a:r>
          </a:p>
          <a:p>
            <a:pPr lvl="1" algn="r" rtl="1">
              <a:lnSpc>
                <a:spcPct val="150000"/>
              </a:lnSpc>
              <a:spcBef>
                <a:spcPts val="600"/>
              </a:spcBef>
            </a:pPr>
            <a:r>
              <a:rPr lang="ar-SA" sz="18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وثيقة حوكمة الاستثمار ومصفوفة الصلاحيات</a:t>
            </a:r>
            <a:r>
              <a:rPr lang="ar-SA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.</a:t>
            </a:r>
          </a:p>
          <a:p>
            <a:pPr lvl="1" algn="justLow" rtl="1">
              <a:lnSpc>
                <a:spcPct val="150000"/>
              </a:lnSpc>
              <a:spcBef>
                <a:spcPts val="600"/>
              </a:spcBef>
            </a:pPr>
            <a:endParaRPr lang="ar-SA" sz="20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5440B8E7-497F-CE0F-991A-93E1799B3170}"/>
              </a:ext>
            </a:extLst>
          </p:cNvPr>
          <p:cNvSpPr txBox="1"/>
          <p:nvPr/>
        </p:nvSpPr>
        <p:spPr>
          <a:xfrm>
            <a:off x="1155700" y="1884827"/>
            <a:ext cx="989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3200" b="1" dirty="0">
                <a:latin typeface="Bahij TheSansArabic Plain" panose="02040503050201020203" pitchFamily="18" charset="-78"/>
                <a:ea typeface="GE SS Two Bold" panose="020A0503020102020204" pitchFamily="18" charset="-78"/>
                <a:cs typeface="Bahij TheSansArabic Plain" panose="02040503050201020203" pitchFamily="18" charset="-78"/>
              </a:rPr>
              <a:t>مقدمة</a:t>
            </a:r>
          </a:p>
        </p:txBody>
      </p:sp>
    </p:spTree>
    <p:extLst>
      <p:ext uri="{BB962C8B-B14F-4D97-AF65-F5344CB8AC3E}">
        <p14:creationId xmlns:p14="http://schemas.microsoft.com/office/powerpoint/2010/main" val="301378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28E8B-1947-E85E-A299-C986B9662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F35C9F-AB88-9E8C-0ECE-57768A5CC0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CD1781-132D-9253-A7B4-C0E817029D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5BA792C6-27CC-CD27-3C93-92DD0DE1E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7E634DFA-7075-7749-7928-D08F9CE7CA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AC4DC7-60A3-A13B-EE11-FAB4E8415B38}"/>
              </a:ext>
            </a:extLst>
          </p:cNvPr>
          <p:cNvSpPr txBox="1">
            <a:spLocks/>
          </p:cNvSpPr>
          <p:nvPr/>
        </p:nvSpPr>
        <p:spPr>
          <a:xfrm>
            <a:off x="1155700" y="2547018"/>
            <a:ext cx="9893300" cy="3755672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228593" indent="-228593" algn="l" defTabSz="91437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0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7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4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1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28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15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2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89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  <a:spcBef>
                <a:spcPts val="600"/>
              </a:spcBef>
            </a:pPr>
            <a:r>
              <a:rPr lang="ar-SA" sz="20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بيان سياسة الاستثمار (</a:t>
            </a:r>
            <a:r>
              <a:rPr lang="en-US" sz="20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IPS</a:t>
            </a:r>
            <a:r>
              <a:rPr lang="ar-SA" sz="20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)</a:t>
            </a:r>
            <a:r>
              <a:rPr lang="ar-SA" sz="20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: </a:t>
            </a:r>
            <a:br>
              <a:rPr lang="ar-SA" sz="20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</a:br>
            <a:r>
              <a:rPr lang="ar-SA" sz="20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والذي يحدد </a:t>
            </a:r>
            <a:r>
              <a:rPr lang="ar-SA" sz="2000" b="1" dirty="0">
                <a:solidFill>
                  <a:srgbClr val="0000FF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الاستراتيجية</a:t>
            </a:r>
            <a:r>
              <a:rPr lang="ar-SA" sz="20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 الرئيسية للاستثمار بما فيها الهدف الاستثماري ومستوى تحمل المخاطر وسياسة التوزيع النقدي والتوزيع الاستراتيجي للأصول.</a:t>
            </a:r>
          </a:p>
          <a:p>
            <a:pPr algn="r" rtl="1">
              <a:lnSpc>
                <a:spcPct val="150000"/>
              </a:lnSpc>
              <a:spcBef>
                <a:spcPts val="600"/>
              </a:spcBef>
            </a:pPr>
            <a:r>
              <a:rPr lang="ar-SA" sz="20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وثيقة حوكمة الاستثمار</a:t>
            </a:r>
            <a:r>
              <a:rPr lang="ar-SA" sz="20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: </a:t>
            </a:r>
            <a:br>
              <a:rPr lang="ar-SA" sz="20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</a:br>
            <a:r>
              <a:rPr lang="ar-SA" sz="20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والتي تحدد </a:t>
            </a:r>
            <a:r>
              <a:rPr lang="ar-SA" sz="2000" b="1" dirty="0">
                <a:solidFill>
                  <a:srgbClr val="0000FF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أدوار صنع القرار </a:t>
            </a:r>
            <a:r>
              <a:rPr lang="ar-SA" sz="20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ويوزع مسؤوليات الإشراف والإدارة للجهات الرئيسية في الجهة، كمجلس الإدارة ولجنة الاستثمار والإدارة التنفيذية.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FAD92FB3-FB01-0AA5-00D1-591C57099F60}"/>
              </a:ext>
            </a:extLst>
          </p:cNvPr>
          <p:cNvSpPr txBox="1"/>
          <p:nvPr/>
        </p:nvSpPr>
        <p:spPr>
          <a:xfrm>
            <a:off x="1155700" y="1884827"/>
            <a:ext cx="989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solidFill>
                  <a:srgbClr val="1C212A"/>
                </a:solidFill>
                <a:latin typeface="Bahij TheSansArabic Plain" panose="02040503050201020203" pitchFamily="18" charset="-78"/>
                <a:ea typeface="GE SS Two Bold" panose="020A0503020102020204" pitchFamily="18" charset="-78"/>
                <a:cs typeface="Bahij TheSansArabic Plain" panose="02040503050201020203" pitchFamily="18" charset="-78"/>
              </a:rPr>
              <a:t>ما هي مخرجات الخطة الاستثمارية؟</a:t>
            </a:r>
          </a:p>
        </p:txBody>
      </p:sp>
    </p:spTree>
    <p:extLst>
      <p:ext uri="{BB962C8B-B14F-4D97-AF65-F5344CB8AC3E}">
        <p14:creationId xmlns:p14="http://schemas.microsoft.com/office/powerpoint/2010/main" val="262300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F7831-20BB-C657-0538-40F03E73D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851182-705D-2646-9BFC-8B55FF8256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41BC92-F1B8-C7D2-E6F0-D7CC204C42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449AF2D-A7FD-4A9B-969A-7AF51F869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F8212444-F73D-F0DA-0091-D8C9F31BDD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F906D4-3FE1-F388-3A52-19C8F6967A1B}"/>
              </a:ext>
            </a:extLst>
          </p:cNvPr>
          <p:cNvSpPr txBox="1">
            <a:spLocks/>
          </p:cNvSpPr>
          <p:nvPr/>
        </p:nvSpPr>
        <p:spPr>
          <a:xfrm>
            <a:off x="1332313" y="2372608"/>
            <a:ext cx="9893300" cy="37556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593" indent="-228593" algn="l" defTabSz="91437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0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7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4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1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28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15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2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89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تقييم الوضع المالي الحالي</a:t>
            </a:r>
            <a:r>
              <a:rPr lang="ar-SA" sz="18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: مصادر التمويل، حجم الأصول، الالتزامات المالية.</a:t>
            </a:r>
          </a:p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تحليل التدفقات النقدية المستقبلية</a:t>
            </a:r>
            <a:r>
              <a:rPr lang="ar-SA" sz="18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.</a:t>
            </a:r>
          </a:p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تحديد المحافظ الاستثمارية</a:t>
            </a:r>
            <a:r>
              <a:rPr lang="ar-SA" sz="18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: كل محفظة لها خصائص استثمارية مختلفة بناء على طبيعة الأموال والغرض من الاستثمار.</a:t>
            </a:r>
          </a:p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تحديد خصائص كل محفظة</a:t>
            </a:r>
            <a:r>
              <a:rPr lang="ar-SA" sz="18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: </a:t>
            </a:r>
          </a:p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marL="457200" indent="-457200" algn="justLow" rtl="1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تحديد سياسات التنفيذ والمتابعة والمراجعة</a:t>
            </a:r>
            <a:r>
              <a:rPr lang="ar-SA" sz="16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. 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92789F31-0293-A341-C82B-750B5D366CC1}"/>
              </a:ext>
            </a:extLst>
          </p:cNvPr>
          <p:cNvSpPr txBox="1"/>
          <p:nvPr/>
        </p:nvSpPr>
        <p:spPr>
          <a:xfrm>
            <a:off x="1332313" y="1737286"/>
            <a:ext cx="989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dirty="0">
                <a:solidFill>
                  <a:srgbClr val="1C212A"/>
                </a:solidFill>
                <a:latin typeface="Bahij TheSansArabic Plain" panose="02040503050201020203" pitchFamily="18" charset="-78"/>
                <a:ea typeface="GE SS Two Bold" panose="020A0503020102020204" pitchFamily="18" charset="-78"/>
                <a:cs typeface="Bahij TheSansArabic Plain" panose="02040503050201020203" pitchFamily="18" charset="-78"/>
              </a:rPr>
              <a:t>خطوات إعداد بيان سياسة الاستثمار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5C1356-7A4C-4E06-D228-ADBC8F294876}"/>
              </a:ext>
            </a:extLst>
          </p:cNvPr>
          <p:cNvSpPr txBox="1"/>
          <p:nvPr/>
        </p:nvSpPr>
        <p:spPr>
          <a:xfrm>
            <a:off x="1783657" y="3429000"/>
            <a:ext cx="66049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387" lvl="1" indent="-457200" algn="justLow">
              <a:spcBef>
                <a:spcPts val="600"/>
              </a:spcBef>
              <a:buFont typeface="+mj-lt"/>
              <a:buAutoNum type="arabicPeriod"/>
            </a:pPr>
            <a:r>
              <a:rPr lang="ar-SA" sz="2000" dirty="0">
                <a:solidFill>
                  <a:prstClr val="black"/>
                </a:solidFill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الهدف الاستثماري: الاستدامة المالية، إدارة السيولة، .. </a:t>
            </a:r>
          </a:p>
          <a:p>
            <a:pPr marL="914387" lvl="1" indent="-457200" algn="justLow">
              <a:spcBef>
                <a:spcPts val="600"/>
              </a:spcBef>
              <a:buFont typeface="+mj-lt"/>
              <a:buAutoNum type="arabicPeriod"/>
            </a:pPr>
            <a:r>
              <a:rPr lang="ar-SA" sz="2000" dirty="0">
                <a:solidFill>
                  <a:prstClr val="black"/>
                </a:solidFill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الأفق الزمني: قصير، متوسط، طويل المدى.</a:t>
            </a:r>
          </a:p>
          <a:p>
            <a:pPr marL="914387" lvl="1" indent="-457200" algn="justLow">
              <a:spcBef>
                <a:spcPts val="600"/>
              </a:spcBef>
              <a:buFont typeface="+mj-lt"/>
              <a:buAutoNum type="arabicPeriod"/>
            </a:pPr>
            <a:r>
              <a:rPr lang="ar-SA" sz="2000" dirty="0">
                <a:solidFill>
                  <a:prstClr val="black"/>
                </a:solidFill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مستوى المخاطر: منخفض، متوسط، مرتفع.</a:t>
            </a:r>
          </a:p>
          <a:p>
            <a:pPr marL="914387" lvl="1" indent="-457200" algn="justLow">
              <a:spcBef>
                <a:spcPts val="600"/>
              </a:spcBef>
              <a:buFont typeface="+mj-lt"/>
              <a:buAutoNum type="arabicPeriod"/>
            </a:pPr>
            <a:r>
              <a:rPr lang="ar-SA" sz="2000" dirty="0">
                <a:solidFill>
                  <a:prstClr val="black"/>
                </a:solidFill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مستوى السيولة: نسبة الأصول السائلة في المحفظة.</a:t>
            </a:r>
          </a:p>
          <a:p>
            <a:pPr marL="914387" lvl="1" indent="-457200" algn="justLow">
              <a:spcBef>
                <a:spcPts val="600"/>
              </a:spcBef>
              <a:buFont typeface="+mj-lt"/>
              <a:buAutoNum type="arabicPeriod"/>
            </a:pPr>
            <a:r>
              <a:rPr lang="ar-SA" sz="2000" dirty="0">
                <a:solidFill>
                  <a:prstClr val="black"/>
                </a:solidFill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سياسة التوزيع النقدي: نسبة التوزيع الدوري.</a:t>
            </a:r>
          </a:p>
        </p:txBody>
      </p:sp>
    </p:spTree>
    <p:extLst>
      <p:ext uri="{BB962C8B-B14F-4D97-AF65-F5344CB8AC3E}">
        <p14:creationId xmlns:p14="http://schemas.microsoft.com/office/powerpoint/2010/main" val="280675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245E6-5367-3928-1AC8-05C8DB527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096375-AE42-2042-F488-E4F77908F1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69A0DF-FDDD-548E-B902-1677A36BC6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83970D11-F9BB-F0F8-716F-CF2843F1E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4A044004-4E95-686B-141A-E9CE9E213C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151F0C-39B3-A551-A9F4-972792443189}"/>
              </a:ext>
            </a:extLst>
          </p:cNvPr>
          <p:cNvSpPr txBox="1">
            <a:spLocks/>
          </p:cNvSpPr>
          <p:nvPr/>
        </p:nvSpPr>
        <p:spPr>
          <a:xfrm>
            <a:off x="1155700" y="2363775"/>
            <a:ext cx="9893300" cy="37556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593" indent="-228593" algn="l" defTabSz="91437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0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7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4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1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28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15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2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89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22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الموائمة بين المدخلات، فعلى سبيل المثال</a:t>
            </a:r>
            <a:r>
              <a:rPr lang="ar-SA" sz="22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:</a:t>
            </a:r>
          </a:p>
          <a:p>
            <a:pPr marL="914400" lvl="1" indent="-339725" algn="justLow" rtl="1">
              <a:lnSpc>
                <a:spcPct val="150000"/>
              </a:lnSpc>
              <a:spcBef>
                <a:spcPts val="600"/>
              </a:spcBef>
            </a:pPr>
            <a:r>
              <a:rPr lang="ar-SA" sz="22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لا يمكن أن يكون المدى الزمني قصير الأجل ومستوى المخاطر متوسط أو مرتفع.</a:t>
            </a:r>
          </a:p>
          <a:p>
            <a:pPr marL="914400" lvl="1" indent="-339725" algn="justLow" rtl="1">
              <a:lnSpc>
                <a:spcPct val="150000"/>
              </a:lnSpc>
              <a:spcBef>
                <a:spcPts val="600"/>
              </a:spcBef>
            </a:pPr>
            <a:r>
              <a:rPr lang="ar-SA" sz="22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لا يمكن أن يكون العائد المستهدف عال ومستوى المخاطر منخفض.</a:t>
            </a:r>
          </a:p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22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ترجمة المدخلات إلى تخصيص استراتيجي للأصول باستخدام المنهجيات المعتمدة مهنياً.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1025206B-860A-F085-8384-322C7CEC3C8D}"/>
              </a:ext>
            </a:extLst>
          </p:cNvPr>
          <p:cNvSpPr txBox="1"/>
          <p:nvPr/>
        </p:nvSpPr>
        <p:spPr>
          <a:xfrm>
            <a:off x="1155700" y="1884827"/>
            <a:ext cx="989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solidFill>
                  <a:srgbClr val="1C212A"/>
                </a:solidFill>
                <a:latin typeface="Bahij TheSansArabic Plain" panose="02040503050201020203" pitchFamily="18" charset="-78"/>
                <a:ea typeface="GE SS Two Bold" panose="020A0503020102020204" pitchFamily="18" charset="-78"/>
                <a:cs typeface="Bahij TheSansArabic Plain" panose="02040503050201020203" pitchFamily="18" charset="-78"/>
              </a:rPr>
              <a:t>منهجية إعداد بيان سياسة الاستثمار </a:t>
            </a:r>
          </a:p>
        </p:txBody>
      </p:sp>
    </p:spTree>
    <p:extLst>
      <p:ext uri="{BB962C8B-B14F-4D97-AF65-F5344CB8AC3E}">
        <p14:creationId xmlns:p14="http://schemas.microsoft.com/office/powerpoint/2010/main" val="131192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A3B5-8595-6E9A-AE54-DDD09B651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95B3BB-7A43-6819-0411-42E327782D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0068A9-DD7B-B39E-69AC-0027862BF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0F99EF8B-362B-009A-A26E-0FDA55B2D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9820E41A-1DF6-CE79-7299-8B95C2AE2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81D26F-7292-B76F-2BEC-4C43BCABD1EF}"/>
              </a:ext>
            </a:extLst>
          </p:cNvPr>
          <p:cNvSpPr txBox="1">
            <a:spLocks/>
          </p:cNvSpPr>
          <p:nvPr/>
        </p:nvSpPr>
        <p:spPr>
          <a:xfrm>
            <a:off x="1186476" y="2199380"/>
            <a:ext cx="10555230" cy="408532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593" indent="-228593" algn="l" defTabSz="91437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0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7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4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1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28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15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2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89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يقصد بالتخصيص الاستراتيجي للأصول هو تحديد نسبة استثمار المحفظة في كل فئة من فئات الأصول، كالمثال التالي:</a:t>
            </a:r>
          </a:p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تكمن أهمية التخصيص الاستراتيجي للأصول في كونه المؤثر الرئيس على أداء المحفظة (ما يزيد على 80% من العائد والمخاطر يعود إلى التخصيص الاستراتيجي للأصول)، وتعود النسبة المتبقية من الأداء إلى قدرة مدير الأصول في اختيار الاستثمارات ضمن كل فئة.</a:t>
            </a:r>
          </a:p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endParaRPr lang="ar-SA" sz="1800" dirty="0">
              <a:solidFill>
                <a:prstClr val="black"/>
              </a:solidFill>
              <a:latin typeface="Bahij TheSansArabic Plain" panose="02040503050201020203" pitchFamily="18" charset="-78"/>
              <a:ea typeface="GE SS Two Light" panose="020A0503020102020204" pitchFamily="18" charset="-78"/>
              <a:cs typeface="Bahij TheSansArabic Plain" panose="02040503050201020203" pitchFamily="18" charset="-78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1C70DC7-EDEE-F93C-E402-746E774DFEE2}"/>
              </a:ext>
            </a:extLst>
          </p:cNvPr>
          <p:cNvSpPr txBox="1"/>
          <p:nvPr/>
        </p:nvSpPr>
        <p:spPr>
          <a:xfrm>
            <a:off x="1848406" y="1642888"/>
            <a:ext cx="989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rgbClr val="1C212A"/>
                </a:solidFill>
                <a:latin typeface="Bahij TheSansArabic Plain" panose="02040503050201020203" pitchFamily="18" charset="-78"/>
                <a:ea typeface="GE SS Two Bold" panose="020A0503020102020204" pitchFamily="18" charset="-78"/>
                <a:cs typeface="Bahij TheSansArabic Plain" panose="02040503050201020203" pitchFamily="18" charset="-78"/>
              </a:rPr>
              <a:t>التوزيع الاستراتيجي للأصول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6F9B888-3AEF-8817-5581-DB470F810F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838597"/>
              </p:ext>
            </p:extLst>
          </p:nvPr>
        </p:nvGraphicFramePr>
        <p:xfrm>
          <a:off x="1828800" y="2938257"/>
          <a:ext cx="8688420" cy="1828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72105">
                  <a:extLst>
                    <a:ext uri="{9D8B030D-6E8A-4147-A177-3AD203B41FA5}">
                      <a16:colId xmlns:a16="http://schemas.microsoft.com/office/drawing/2014/main" val="3875212897"/>
                    </a:ext>
                  </a:extLst>
                </a:gridCol>
                <a:gridCol w="2172105">
                  <a:extLst>
                    <a:ext uri="{9D8B030D-6E8A-4147-A177-3AD203B41FA5}">
                      <a16:colId xmlns:a16="http://schemas.microsoft.com/office/drawing/2014/main" val="2801907376"/>
                    </a:ext>
                  </a:extLst>
                </a:gridCol>
                <a:gridCol w="2172105">
                  <a:extLst>
                    <a:ext uri="{9D8B030D-6E8A-4147-A177-3AD203B41FA5}">
                      <a16:colId xmlns:a16="http://schemas.microsoft.com/office/drawing/2014/main" val="784910498"/>
                    </a:ext>
                  </a:extLst>
                </a:gridCol>
                <a:gridCol w="2172105">
                  <a:extLst>
                    <a:ext uri="{9D8B030D-6E8A-4147-A177-3AD203B41FA5}">
                      <a16:colId xmlns:a16="http://schemas.microsoft.com/office/drawing/2014/main" val="530348331"/>
                    </a:ext>
                  </a:extLst>
                </a:gridCol>
              </a:tblGrid>
              <a:tr h="35539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 dirty="0">
                          <a:latin typeface="Sakkal Majalla" panose="02000000000000000000" pitchFamily="2" charset="-78"/>
                          <a:ea typeface="GE SS Two Bold" panose="020A0503020102020204" pitchFamily="18" charset="-78"/>
                          <a:cs typeface="Sakkal Majalla" panose="02000000000000000000" pitchFamily="2" charset="-78"/>
                        </a:rPr>
                        <a:t>فئة الأصول</a:t>
                      </a:r>
                    </a:p>
                  </a:txBody>
                  <a:tcPr anchor="ctr"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>
                          <a:latin typeface="Sakkal Majalla" panose="02000000000000000000" pitchFamily="2" charset="-78"/>
                          <a:ea typeface="GE SS Two Bold" panose="020A0503020102020204" pitchFamily="18" charset="-78"/>
                          <a:cs typeface="Sakkal Majalla" panose="02000000000000000000" pitchFamily="2" charset="-78"/>
                        </a:rPr>
                        <a:t>المستهدف</a:t>
                      </a:r>
                    </a:p>
                  </a:txBody>
                  <a:tcPr anchor="ctr"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>
                          <a:latin typeface="Sakkal Majalla" panose="02000000000000000000" pitchFamily="2" charset="-78"/>
                          <a:ea typeface="GE SS Two Bold" panose="020A0503020102020204" pitchFamily="18" charset="-78"/>
                          <a:cs typeface="Sakkal Majalla" panose="02000000000000000000" pitchFamily="2" charset="-78"/>
                        </a:rPr>
                        <a:t>الحد الأدنى</a:t>
                      </a:r>
                    </a:p>
                  </a:txBody>
                  <a:tcPr anchor="ctr"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>
                          <a:latin typeface="Sakkal Majalla" panose="02000000000000000000" pitchFamily="2" charset="-78"/>
                          <a:ea typeface="GE SS Two Bold" panose="020A0503020102020204" pitchFamily="18" charset="-78"/>
                          <a:cs typeface="Sakkal Majalla" panose="02000000000000000000" pitchFamily="2" charset="-78"/>
                        </a:rPr>
                        <a:t>الحد الأعلى</a:t>
                      </a:r>
                    </a:p>
                  </a:txBody>
                  <a:tcPr anchor="ctr"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926714"/>
                  </a:ext>
                </a:extLst>
              </a:tr>
              <a:tr h="35539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أسواق النقد</a:t>
                      </a:r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 dirty="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5%</a:t>
                      </a:r>
                      <a:endParaRPr lang="en-US" sz="18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 dirty="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3%</a:t>
                      </a:r>
                      <a:endParaRPr lang="en-US" sz="18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10%</a:t>
                      </a:r>
                      <a:endParaRPr lang="en-US" sz="180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921954"/>
                  </a:ext>
                </a:extLst>
              </a:tr>
              <a:tr h="35539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الصكوك</a:t>
                      </a:r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 dirty="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25%</a:t>
                      </a:r>
                      <a:endParaRPr lang="en-US" sz="18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 dirty="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20%</a:t>
                      </a:r>
                      <a:endParaRPr lang="en-US" sz="18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30%</a:t>
                      </a:r>
                      <a:endParaRPr lang="en-US" sz="180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360473"/>
                  </a:ext>
                </a:extLst>
              </a:tr>
              <a:tr h="35539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الأسهم</a:t>
                      </a:r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40</a:t>
                      </a:r>
                      <a:r>
                        <a:rPr lang="ar-SA" sz="180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%</a:t>
                      </a:r>
                      <a:endParaRPr lang="en-US" sz="180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 dirty="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30%</a:t>
                      </a:r>
                      <a:endParaRPr lang="en-US" sz="18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 dirty="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50%</a:t>
                      </a:r>
                      <a:endParaRPr lang="en-US" sz="18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195483"/>
                  </a:ext>
                </a:extLst>
              </a:tr>
              <a:tr h="355392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العقار</a:t>
                      </a:r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15%</a:t>
                      </a:r>
                      <a:endParaRPr lang="en-US" sz="180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 dirty="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10%</a:t>
                      </a:r>
                      <a:endParaRPr lang="en-US" sz="18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1800" dirty="0">
                          <a:effectLst/>
                          <a:latin typeface="Sakkal Majalla" panose="02000000000000000000" pitchFamily="2" charset="-78"/>
                          <a:ea typeface="Batang" panose="02030600000101010101" pitchFamily="18" charset="-127"/>
                          <a:cs typeface="Sakkal Majalla" panose="02000000000000000000" pitchFamily="2" charset="-78"/>
                        </a:rPr>
                        <a:t>20%</a:t>
                      </a:r>
                      <a:endParaRPr lang="en-US" sz="1800" dirty="0">
                        <a:effectLst/>
                        <a:latin typeface="Sakkal Majalla" panose="02000000000000000000" pitchFamily="2" charset="-78"/>
                        <a:ea typeface="Calibri" panose="020F0502020204030204" pitchFamily="34" charset="0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638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99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88D2C-AF7A-794B-33EB-BA47BA05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B997F9-4338-F3DD-8112-625585222D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837EB0-FDBC-6F41-B5B0-93BC9554B2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64A56D28-DC40-1B24-4968-188E4694D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0579F977-FEDC-6AB2-038B-8A95330F29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AA4818-D353-6E42-0C21-030268ED9679}"/>
              </a:ext>
            </a:extLst>
          </p:cNvPr>
          <p:cNvSpPr txBox="1">
            <a:spLocks/>
          </p:cNvSpPr>
          <p:nvPr/>
        </p:nvSpPr>
        <p:spPr>
          <a:xfrm>
            <a:off x="1155700" y="2363775"/>
            <a:ext cx="9893300" cy="37556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593" indent="-228593" algn="l" defTabSz="91437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0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7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4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1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28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15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2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89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Low" rtl="1">
              <a:lnSpc>
                <a:spcPct val="12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600" b="1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استخدام المنهجيات المعتمدة علمياً ومهنياً لتحديد التخصيص المناسب لخصائص المحفظة.</a:t>
            </a:r>
          </a:p>
          <a:p>
            <a:pPr marL="914400" lvl="1" indent="-339725" algn="justLow" rtl="1">
              <a:lnSpc>
                <a:spcPct val="125000"/>
              </a:lnSpc>
              <a:spcBef>
                <a:spcPts val="600"/>
              </a:spcBef>
            </a:pPr>
            <a:r>
              <a:rPr lang="ar-SA" sz="14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تعتبر نظرية المحفظة الحديثة التي وضع أسسها هاري </a:t>
            </a:r>
            <a:r>
              <a:rPr lang="ar-SA" sz="1400" dirty="0" err="1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ماركويتز</a:t>
            </a:r>
            <a:r>
              <a:rPr lang="ar-SA" sz="14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، حجر الزاوية لدى أهل الاختصاص لتحديد التخصيص الاستراتيجي للأصول. </a:t>
            </a:r>
          </a:p>
          <a:p>
            <a:pPr marL="914400" lvl="1" indent="-339725" algn="justLow" rtl="1">
              <a:lnSpc>
                <a:spcPct val="125000"/>
              </a:lnSpc>
              <a:spcBef>
                <a:spcPts val="600"/>
              </a:spcBef>
            </a:pPr>
            <a:r>
              <a:rPr lang="ar-SA" sz="14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تم تحسين منهجية نظرية المحفظة الحديثة بشكل عملي، سواء كانت تحسينات في طريقة الحساب الرياضي لكفاءة الاستثمار أو تحسينات في قياس المخاطر.</a:t>
            </a:r>
          </a:p>
          <a:p>
            <a:pPr marL="457200" indent="-457200" algn="justLow" rtl="1">
              <a:lnSpc>
                <a:spcPct val="12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600" b="1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لتطبيق المنهجية، يجب قياس  بيانات العائد والمخاطر لكل فئة أصول بالإضافة لارتباط حركة كل فئة أصول بالفئات الأخرى، ويمكن ذلك من خلال الآتي:</a:t>
            </a:r>
          </a:p>
          <a:p>
            <a:pPr marL="914387" lvl="1" indent="-457200" algn="justLow" rtl="1">
              <a:lnSpc>
                <a:spcPct val="12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4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البيانات التاريخية لفئات الأصول، وهذا يمتاز بالموضوعية، ولكن يعيبه عدم اعتبار التغيرات الهيكلية في الأصول والتأثر بالبيانات المتطرفة.</a:t>
            </a:r>
          </a:p>
          <a:p>
            <a:pPr marL="914387" lvl="1" indent="-457200" algn="justLow" rtl="1">
              <a:lnSpc>
                <a:spcPct val="12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4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توقعات بيوت الخبرة، والتي تأخذ بالاعتبار الأداء التاريخي معدلاً بالتغيرات الهيكلية مع تفادي البيانات المتطرفة، ولكن يعيبها اعتمادها على التقدير واختلافها من بيت خبرة لآخر</a:t>
            </a:r>
            <a:r>
              <a:rPr lang="ar-SA" sz="1600" dirty="0">
                <a:solidFill>
                  <a:prstClr val="black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83011BDF-ED04-D5AA-9219-AF3B4B3027DB}"/>
              </a:ext>
            </a:extLst>
          </p:cNvPr>
          <p:cNvSpPr txBox="1"/>
          <p:nvPr/>
        </p:nvSpPr>
        <p:spPr>
          <a:xfrm>
            <a:off x="1155700" y="1884827"/>
            <a:ext cx="989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solidFill>
                  <a:srgbClr val="1C212A"/>
                </a:solidFill>
                <a:latin typeface="Bahij TheSansArabic Plain" panose="02040503050201020203" pitchFamily="18" charset="-78"/>
                <a:ea typeface="GE SS Two Bold" panose="020A0503020102020204" pitchFamily="18" charset="-78"/>
                <a:cs typeface="Bahij TheSansArabic Plain" panose="02040503050201020203" pitchFamily="18" charset="-78"/>
              </a:rPr>
              <a:t>منهجية تحديد التخصيص الاستراتيجي للأصول</a:t>
            </a:r>
          </a:p>
        </p:txBody>
      </p:sp>
    </p:spTree>
    <p:extLst>
      <p:ext uri="{BB962C8B-B14F-4D97-AF65-F5344CB8AC3E}">
        <p14:creationId xmlns:p14="http://schemas.microsoft.com/office/powerpoint/2010/main" val="216302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42AB3-086D-9247-7658-476298653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6B2594-D3CA-D8FA-BAD4-11D514CC4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8AF2E6-3359-924D-AB19-92713245D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264EBA8-B487-F49D-F2CB-C326663CF1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9CC8A0BE-AEE2-9717-8A2C-8B831AC7E8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055ED1BC-BAA1-0462-D9A9-1E7E1672923A}"/>
              </a:ext>
            </a:extLst>
          </p:cNvPr>
          <p:cNvSpPr txBox="1"/>
          <p:nvPr/>
        </p:nvSpPr>
        <p:spPr>
          <a:xfrm>
            <a:off x="1155700" y="1884827"/>
            <a:ext cx="7563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solidFill>
                  <a:srgbClr val="104861"/>
                </a:solidFill>
                <a:latin typeface="Sakkal Majalla" panose="02000000000000000000" pitchFamily="2" charset="-78"/>
                <a:ea typeface="GE SS Two Bold" panose="020A0503020102020204" pitchFamily="18" charset="-78"/>
                <a:cs typeface="Sakkal Majalla" panose="02000000000000000000" pitchFamily="2" charset="-78"/>
              </a:rPr>
              <a:t>متوسط التخصيص الاستراتيجي للصناديق الوقفية المحلية (٢٠٢٤)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39FC9E-A4B3-8EFF-ED31-7F3063B4A0BB}"/>
              </a:ext>
            </a:extLst>
          </p:cNvPr>
          <p:cNvSpPr txBox="1"/>
          <p:nvPr/>
        </p:nvSpPr>
        <p:spPr>
          <a:xfrm>
            <a:off x="1767840" y="5986800"/>
            <a:ext cx="6950938" cy="523220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400" dirty="0"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المصدر: الشروط والأحكام للصناديق الوقفية.</a:t>
            </a:r>
          </a:p>
          <a:p>
            <a:pPr algn="r" rtl="1"/>
            <a:r>
              <a:rPr lang="ar-SA" sz="1400" dirty="0"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تم حساب متوسط تخصيص الأصول على مستوى مدراء الأصول.</a:t>
            </a:r>
            <a:endParaRPr lang="en-US" sz="1400" dirty="0">
              <a:latin typeface="Sakkal Majalla" panose="02000000000000000000" pitchFamily="2" charset="-78"/>
              <a:ea typeface="GE SS Two Light" panose="020A0503020102020204" pitchFamily="18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C1A7356-F2CF-172B-94E8-B5310B5AC3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8308801"/>
              </p:ext>
            </p:extLst>
          </p:nvPr>
        </p:nvGraphicFramePr>
        <p:xfrm>
          <a:off x="993648" y="2276066"/>
          <a:ext cx="713232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66790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B5F94-D622-B42A-3F1B-EF3E2994A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9DD93E-8B8D-EBA8-D232-681F7363A7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0F7036-778B-25B1-5701-BA2C55E96A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FA8CC51-9159-95AA-355F-9716FE3F64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8FF56F45-1523-BF8D-EF2E-31F5F2F44F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E3747312-562A-CCE0-84FA-88ADD01D5759}"/>
              </a:ext>
            </a:extLst>
          </p:cNvPr>
          <p:cNvSpPr txBox="1"/>
          <p:nvPr/>
        </p:nvSpPr>
        <p:spPr>
          <a:xfrm>
            <a:off x="1155700" y="1884827"/>
            <a:ext cx="7563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000" dirty="0">
                <a:solidFill>
                  <a:srgbClr val="1C212A"/>
                </a:solidFill>
                <a:latin typeface="Bahij TheSansArabic Plain" panose="02040503050201020203" pitchFamily="18" charset="-78"/>
                <a:ea typeface="GE SS Two Bold" panose="020A0503020102020204" pitchFamily="18" charset="-78"/>
                <a:cs typeface="Bahij TheSansArabic Plain" panose="02040503050201020203" pitchFamily="18" charset="-78"/>
              </a:rPr>
              <a:t>متوسط التخصيص الاستراتيجي للأصول لـ 658 وقف عالمي (٢٠٢٤)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778A0C-7642-6B5E-5141-49AFF862FEE9}"/>
              </a:ext>
            </a:extLst>
          </p:cNvPr>
          <p:cNvSpPr txBox="1"/>
          <p:nvPr/>
        </p:nvSpPr>
        <p:spPr>
          <a:xfrm>
            <a:off x="1767840" y="6270578"/>
            <a:ext cx="6950938" cy="30777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1400" dirty="0"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المصدر: الجمعية الوطنية لموظفي شؤون الأعمال في الكليات والجامعات (</a:t>
            </a:r>
            <a:r>
              <a:rPr lang="en-US" sz="1400" dirty="0"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NACUBO)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42F36CA-4670-BEFB-733C-B14B6DF1D8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780625"/>
              </p:ext>
            </p:extLst>
          </p:nvPr>
        </p:nvGraphicFramePr>
        <p:xfrm>
          <a:off x="1000961" y="2379364"/>
          <a:ext cx="713232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30019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54A13-40B8-EF47-A286-2589C5604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FF211-4363-ECBC-B995-F1B84FD68E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D77095-EB4F-652E-87DF-C70651E601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E5C190FC-5D48-49C9-7FFB-FF8B3765D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442FD517-FE7E-02DE-503A-7D1FE91873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2B7995-BB64-F19B-B257-A7D2AF30F3F4}"/>
              </a:ext>
            </a:extLst>
          </p:cNvPr>
          <p:cNvSpPr txBox="1">
            <a:spLocks/>
          </p:cNvSpPr>
          <p:nvPr/>
        </p:nvSpPr>
        <p:spPr>
          <a:xfrm>
            <a:off x="1149350" y="2608472"/>
            <a:ext cx="9893300" cy="37556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593" indent="-228593" algn="l" defTabSz="91437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0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7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4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1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28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15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2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89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تحدد وثيقة حوكمة الاستثمار إطار حوكمة الجهة فيما يتعلق بإدارة الاستثمار.</a:t>
            </a:r>
          </a:p>
          <a:p>
            <a:pPr marL="457200" indent="-457200" algn="justLow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تتضمن الوثيقة توزيع الأدوار والمسؤوليات فيما يتعلق باتخاذ القرار والإشراف والإدارة للجهات الرئيسية في الجهة.</a:t>
            </a:r>
          </a:p>
          <a:p>
            <a:pPr marL="457200" indent="-457200" algn="r" rtl="1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عادة ما تكون مستويات اتخاذ القرار ثلاثة: مجلس الإدارة – لجنة الاستثمار – الإدارة التنفيذية.</a:t>
            </a:r>
            <a:b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</a:br>
            <a:r>
              <a:rPr lang="ar-SA" sz="1800" dirty="0">
                <a:solidFill>
                  <a:srgbClr val="104861"/>
                </a:solidFill>
                <a:latin typeface="Bahij TheSansArabic Plain" panose="02040503050201020203" pitchFamily="18" charset="-78"/>
                <a:ea typeface="GE SS Two Light" panose="020A0503020102020204" pitchFamily="18" charset="-78"/>
                <a:cs typeface="Bahij TheSansArabic Plain" panose="02040503050201020203" pitchFamily="18" charset="-78"/>
              </a:rPr>
              <a:t>ويمكن أن تكون أقل أو أكثر بناء على حجم المحفظة ومستوى التعقيد فيها.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9DD2A253-77E0-F9B3-2F45-A712EAE2F467}"/>
              </a:ext>
            </a:extLst>
          </p:cNvPr>
          <p:cNvSpPr txBox="1"/>
          <p:nvPr/>
        </p:nvSpPr>
        <p:spPr>
          <a:xfrm>
            <a:off x="1155700" y="1884827"/>
            <a:ext cx="9893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800" b="1" dirty="0">
                <a:solidFill>
                  <a:srgbClr val="1C212A"/>
                </a:solidFill>
                <a:latin typeface="Bahij TheSansArabic Plain" panose="02040503050201020203" pitchFamily="18" charset="-78"/>
                <a:ea typeface="GE SS Two Bold" panose="020A0503020102020204" pitchFamily="18" charset="-78"/>
                <a:cs typeface="Bahij TheSansArabic Plain" panose="02040503050201020203" pitchFamily="18" charset="-78"/>
              </a:rPr>
              <a:t>إطار حوكمة الاستثمار</a:t>
            </a:r>
          </a:p>
        </p:txBody>
      </p:sp>
    </p:spTree>
    <p:extLst>
      <p:ext uri="{BB962C8B-B14F-4D97-AF65-F5344CB8AC3E}">
        <p14:creationId xmlns:p14="http://schemas.microsoft.com/office/powerpoint/2010/main" val="190455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B806F-161C-EF7F-BBA7-A36B2CC3B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C11C8-34A8-BEB4-73DC-AFE8D83917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2" t="15457" r="1660" b="17213"/>
          <a:stretch/>
        </p:blipFill>
        <p:spPr>
          <a:xfrm>
            <a:off x="596347" y="423091"/>
            <a:ext cx="4800599" cy="1219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B85FB7-3E7B-9CA8-3BD6-EA9A932A8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278963" y="980697"/>
            <a:ext cx="5734133" cy="5877303"/>
          </a:xfrm>
          <a:prstGeom prst="rect">
            <a:avLst/>
          </a:prstGeom>
        </p:spPr>
      </p:pic>
      <p:pic>
        <p:nvPicPr>
          <p:cNvPr id="4" name="صورة 3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B1C83AE3-8AD3-AD70-10E9-8EC67F4C3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89" y="0"/>
            <a:ext cx="2734960" cy="2034127"/>
          </a:xfrm>
          <a:prstGeom prst="rect">
            <a:avLst/>
          </a:prstGeom>
        </p:spPr>
      </p:pic>
      <p:pic>
        <p:nvPicPr>
          <p:cNvPr id="1026" name="Picture 2" descr="مؤسسة مزن الخيرية - جمعية العناية بمساجد الطرق">
            <a:extLst>
              <a:ext uri="{FF2B5EF4-FFF2-40B4-BE49-F238E27FC236}">
                <a16:creationId xmlns:a16="http://schemas.microsoft.com/office/drawing/2014/main" id="{32BD751D-3089-298A-F528-F3CD7BB318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323" r="1728" b="26016"/>
          <a:stretch>
            <a:fillRect/>
          </a:stretch>
        </p:blipFill>
        <p:spPr bwMode="auto">
          <a:xfrm>
            <a:off x="8475592" y="42688"/>
            <a:ext cx="28251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CABD88-5517-789D-4BE2-9FFC861ECA38}"/>
              </a:ext>
            </a:extLst>
          </p:cNvPr>
          <p:cNvSpPr txBox="1">
            <a:spLocks/>
          </p:cNvSpPr>
          <p:nvPr/>
        </p:nvSpPr>
        <p:spPr>
          <a:xfrm>
            <a:off x="1155700" y="2363775"/>
            <a:ext cx="9893300" cy="37556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593" indent="-228593" algn="l" defTabSz="91437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0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7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4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1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28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15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2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89" indent="-228593" algn="l" defTabSz="91437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 rtl="1">
              <a:lnSpc>
                <a:spcPct val="150000"/>
              </a:lnSpc>
              <a:spcBef>
                <a:spcPts val="600"/>
              </a:spcBef>
            </a:pPr>
            <a:r>
              <a:rPr lang="ar-SA" sz="2400" dirty="0">
                <a:solidFill>
                  <a:srgbClr val="104861"/>
                </a:solidFill>
                <a:latin typeface="Sakkal Majalla" panose="02000000000000000000" pitchFamily="2" charset="-78"/>
                <a:ea typeface="GE SS Two Light" panose="020A0503020102020204" pitchFamily="18" charset="-78"/>
                <a:cs typeface="Sakkal Majalla" panose="02000000000000000000" pitchFamily="2" charset="-78"/>
              </a:rPr>
              <a:t>تشتمل الوثيقة على مصفوفة الصلاحيات لأعمال الاستثمار، والتي يمكن تلخيصها فيما يلي: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34CD7DE5-832E-8FB8-E8A4-BF0B8B1F3D32}"/>
              </a:ext>
            </a:extLst>
          </p:cNvPr>
          <p:cNvSpPr txBox="1"/>
          <p:nvPr/>
        </p:nvSpPr>
        <p:spPr>
          <a:xfrm>
            <a:off x="1155700" y="1884827"/>
            <a:ext cx="989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latin typeface="Bahij TheSansArabic Plain" panose="02040503050201020203" pitchFamily="18" charset="-78"/>
                <a:ea typeface="GE SS Two Bold" panose="020A0503020102020204" pitchFamily="18" charset="-78"/>
                <a:cs typeface="Bahij TheSansArabic Plain" panose="02040503050201020203" pitchFamily="18" charset="-78"/>
              </a:rPr>
              <a:t>مصفوفة الصلاحيات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86B2FA5-27BB-CCF8-D5C0-43E7BB3BB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551513"/>
              </p:ext>
            </p:extLst>
          </p:nvPr>
        </p:nvGraphicFramePr>
        <p:xfrm>
          <a:off x="1130505" y="3081998"/>
          <a:ext cx="9612819" cy="249474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004101">
                  <a:extLst>
                    <a:ext uri="{9D8B030D-6E8A-4147-A177-3AD203B41FA5}">
                      <a16:colId xmlns:a16="http://schemas.microsoft.com/office/drawing/2014/main" val="3026447221"/>
                    </a:ext>
                  </a:extLst>
                </a:gridCol>
                <a:gridCol w="1202906">
                  <a:extLst>
                    <a:ext uri="{9D8B030D-6E8A-4147-A177-3AD203B41FA5}">
                      <a16:colId xmlns:a16="http://schemas.microsoft.com/office/drawing/2014/main" val="3325816152"/>
                    </a:ext>
                  </a:extLst>
                </a:gridCol>
                <a:gridCol w="1202906">
                  <a:extLst>
                    <a:ext uri="{9D8B030D-6E8A-4147-A177-3AD203B41FA5}">
                      <a16:colId xmlns:a16="http://schemas.microsoft.com/office/drawing/2014/main" val="2510017197"/>
                    </a:ext>
                  </a:extLst>
                </a:gridCol>
                <a:gridCol w="1202906">
                  <a:extLst>
                    <a:ext uri="{9D8B030D-6E8A-4147-A177-3AD203B41FA5}">
                      <a16:colId xmlns:a16="http://schemas.microsoft.com/office/drawing/2014/main" val="3423200768"/>
                    </a:ext>
                  </a:extLst>
                </a:gridCol>
              </a:tblGrid>
              <a:tr h="53793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SA" sz="2000" b="1" u="none" kern="1200" dirty="0">
                          <a:solidFill>
                            <a:schemeClr val="bg1"/>
                          </a:solidFill>
                          <a:effectLst/>
                          <a:latin typeface="Sakkal Majalla" panose="02000000000000000000" pitchFamily="2" charset="-78"/>
                          <a:ea typeface="GE SS Two Bold" panose="020A0503020102020204" pitchFamily="18" charset="-78"/>
                          <a:cs typeface="Sakkal Majalla" panose="02000000000000000000" pitchFamily="2" charset="-78"/>
                        </a:rPr>
                        <a:t>الأدوار والمسؤوليات</a:t>
                      </a:r>
                      <a:endParaRPr lang="en-US" sz="2000" b="1" u="none" kern="1200" dirty="0">
                        <a:solidFill>
                          <a:schemeClr val="bg1"/>
                        </a:solidFill>
                        <a:effectLst/>
                        <a:latin typeface="Sakkal Majalla" panose="02000000000000000000" pitchFamily="2" charset="-78"/>
                        <a:ea typeface="GE SS Two Bold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57207" marR="57207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SA" sz="2000" b="1" u="none" dirty="0">
                          <a:solidFill>
                            <a:schemeClr val="bg1"/>
                          </a:solidFill>
                          <a:effectLst/>
                          <a:latin typeface="Sakkal Majalla" panose="02000000000000000000" pitchFamily="2" charset="-78"/>
                          <a:ea typeface="GE SS Two Bold" panose="020A0503020102020204" pitchFamily="18" charset="-78"/>
                          <a:cs typeface="Sakkal Majalla" panose="02000000000000000000" pitchFamily="2" charset="-78"/>
                        </a:rPr>
                        <a:t>الإدارة التنفيذية</a:t>
                      </a:r>
                      <a:endParaRPr lang="en-US" sz="2000" b="1" u="none" dirty="0">
                        <a:solidFill>
                          <a:schemeClr val="bg1"/>
                        </a:solidFill>
                        <a:effectLst/>
                        <a:latin typeface="Sakkal Majalla" panose="02000000000000000000" pitchFamily="2" charset="-78"/>
                        <a:ea typeface="GE SS Two Bold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57207" marR="57207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SA" sz="2000" b="1" u="none" dirty="0">
                          <a:solidFill>
                            <a:schemeClr val="bg1"/>
                          </a:solidFill>
                          <a:effectLst/>
                          <a:latin typeface="Sakkal Majalla" panose="02000000000000000000" pitchFamily="2" charset="-78"/>
                          <a:ea typeface="GE SS Two Bold" panose="020A0503020102020204" pitchFamily="18" charset="-78"/>
                          <a:cs typeface="Sakkal Majalla" panose="02000000000000000000" pitchFamily="2" charset="-78"/>
                        </a:rPr>
                        <a:t>لجنة الاستثمار</a:t>
                      </a:r>
                      <a:endParaRPr lang="en-US" sz="2000" b="1" u="none" dirty="0">
                        <a:solidFill>
                          <a:schemeClr val="bg1"/>
                        </a:solidFill>
                        <a:effectLst/>
                        <a:latin typeface="Sakkal Majalla" panose="02000000000000000000" pitchFamily="2" charset="-78"/>
                        <a:ea typeface="GE SS Two Bold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57207" marR="57207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SA" sz="2000" b="1" u="none">
                          <a:solidFill>
                            <a:schemeClr val="bg1"/>
                          </a:solidFill>
                          <a:effectLst/>
                          <a:latin typeface="Sakkal Majalla" panose="02000000000000000000" pitchFamily="2" charset="-78"/>
                          <a:ea typeface="GE SS Two Bold" panose="020A0503020102020204" pitchFamily="18" charset="-78"/>
                          <a:cs typeface="Sakkal Majalla" panose="02000000000000000000" pitchFamily="2" charset="-78"/>
                        </a:rPr>
                        <a:t>مجلس الإدارة</a:t>
                      </a:r>
                      <a:endParaRPr lang="en-US" sz="2000" b="1" u="none">
                        <a:solidFill>
                          <a:schemeClr val="bg1"/>
                        </a:solidFill>
                        <a:effectLst/>
                        <a:latin typeface="Sakkal Majalla" panose="02000000000000000000" pitchFamily="2" charset="-78"/>
                        <a:ea typeface="GE SS Two Bold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57207" marR="57207" marT="0" marB="0" anchor="ctr"/>
                </a:tc>
                <a:extLst>
                  <a:ext uri="{0D108BD9-81ED-4DB2-BD59-A6C34878D82A}">
                    <a16:rowId xmlns:a16="http://schemas.microsoft.com/office/drawing/2014/main" val="1175126639"/>
                  </a:ext>
                </a:extLst>
              </a:tr>
              <a:tr h="537931">
                <a:tc>
                  <a:txBody>
                    <a:bodyPr/>
                    <a:lstStyle/>
                    <a:p>
                      <a:pPr marL="0" marR="0" algn="justLow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الأعمال الاستراتيجية العليا مثل سياسات الاستثمار وتعيين مدير الاستثمار الخارجي وتحديد التوزيعات السنوية وتقييم الأداء السنوي.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إعداد</a:t>
                      </a:r>
                      <a:endParaRPr lang="en-US" sz="2000" kern="120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توصية</a:t>
                      </a:r>
                      <a:endParaRPr lang="en-US" sz="2000" kern="120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اعتماد</a:t>
                      </a:r>
                      <a:endParaRPr lang="en-US" sz="2000" kern="120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787627"/>
                  </a:ext>
                </a:extLst>
              </a:tr>
              <a:tr h="537931">
                <a:tc>
                  <a:txBody>
                    <a:bodyPr/>
                    <a:lstStyle/>
                    <a:p>
                      <a:pPr marL="0" marR="0" lvl="0" indent="0" algn="justLow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kern="12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الأعمال الاستراتيجية من المستوى الثاني مثل تقييم أداء الاستثمار لأقل من سنة واختيار مدراء الأصول غير السائلة، والموافقة على بعض الاستثناءات.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إعداد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اعتماد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اطلاع</a:t>
                      </a:r>
                      <a:endParaRPr lang="en-US" sz="2000" kern="120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95560"/>
                  </a:ext>
                </a:extLst>
              </a:tr>
              <a:tr h="537931">
                <a:tc>
                  <a:txBody>
                    <a:bodyPr/>
                    <a:lstStyle/>
                    <a:p>
                      <a:pPr marL="0" marR="0" algn="justLow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الأعمال التشغيلية بما يتوافق مع سياسة الاستثمار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اعتماد</a:t>
                      </a:r>
                      <a:endParaRPr lang="en-US" sz="2000" kern="120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ea typeface="GE SS Two Light" panose="020A0503020102020204" pitchFamily="18" charset="-78"/>
                          <a:cs typeface="Sakkal Majalla" panose="02000000000000000000" pitchFamily="2" charset="-78"/>
                        </a:rPr>
                        <a:t>اطلاع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ea typeface="GE SS Two Light" panose="020A0503020102020204" pitchFamily="18" charset="-78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429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361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48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EE824843-1AE4-44A4-A10B-7905D51158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91" t="20290" r="2774" b="19067"/>
          <a:stretch/>
        </p:blipFill>
        <p:spPr>
          <a:xfrm>
            <a:off x="5619296" y="1794112"/>
            <a:ext cx="1281766" cy="198673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F156C2E8-0DFC-4738-8CFA-8BA96AF0007C}"/>
              </a:ext>
            </a:extLst>
          </p:cNvPr>
          <p:cNvSpPr txBox="1"/>
          <p:nvPr/>
        </p:nvSpPr>
        <p:spPr>
          <a:xfrm>
            <a:off x="4774062" y="4223215"/>
            <a:ext cx="252903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600" dirty="0">
                <a:solidFill>
                  <a:srgbClr val="D5BAA3"/>
                </a:solidFill>
                <a:latin typeface="Bahij TheSansArabic Plain" panose="02040503050201020203" pitchFamily="18" charset="-78"/>
                <a:cs typeface="Bahij TheSansArabic Plain" panose="02040503050201020203" pitchFamily="18" charset="-78"/>
              </a:rPr>
              <a:t>شكرا لكم</a:t>
            </a:r>
            <a:endParaRPr lang="ar-SA" dirty="0">
              <a:solidFill>
                <a:srgbClr val="D5BAA3"/>
              </a:solidFill>
              <a:latin typeface="Bahij TheSansArabic Plain" panose="02040503050201020203" pitchFamily="18" charset="-78"/>
              <a:cs typeface="Bahij TheSansArabic Plain" panose="02040503050201020203" pitchFamily="18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D992FD-9B53-495D-B5F9-42F346AD64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0" b="14300"/>
          <a:stretch/>
        </p:blipFill>
        <p:spPr>
          <a:xfrm>
            <a:off x="6457867" y="1028579"/>
            <a:ext cx="5734133" cy="5877303"/>
          </a:xfrm>
          <a:prstGeom prst="rect">
            <a:avLst/>
          </a:prstGeom>
        </p:spPr>
      </p:pic>
      <p:sp>
        <p:nvSpPr>
          <p:cNvPr id="11" name="مربع نص 6">
            <a:extLst>
              <a:ext uri="{FF2B5EF4-FFF2-40B4-BE49-F238E27FC236}">
                <a16:creationId xmlns:a16="http://schemas.microsoft.com/office/drawing/2014/main" id="{9BAB8192-0525-4D94-9F3D-D6F8B17E753E}"/>
              </a:ext>
            </a:extLst>
          </p:cNvPr>
          <p:cNvSpPr txBox="1"/>
          <p:nvPr/>
        </p:nvSpPr>
        <p:spPr>
          <a:xfrm>
            <a:off x="9575799" y="3611571"/>
            <a:ext cx="13106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1600" dirty="0">
                <a:solidFill>
                  <a:srgbClr val="104861"/>
                </a:solidFill>
                <a:latin typeface="Bahij TheSansArabic Plain" panose="02040503050201020203" pitchFamily="18" charset="-78"/>
                <a:cs typeface="Bahij TheSansArabic Plain" panose="02040503050201020203" pitchFamily="18" charset="-78"/>
              </a:rPr>
              <a:t>التواصل</a:t>
            </a:r>
          </a:p>
        </p:txBody>
      </p:sp>
    </p:spTree>
    <p:extLst>
      <p:ext uri="{BB962C8B-B14F-4D97-AF65-F5344CB8AC3E}">
        <p14:creationId xmlns:p14="http://schemas.microsoft.com/office/powerpoint/2010/main" val="131322901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75760</TotalTime>
  <Words>688</Words>
  <Application>Microsoft Office PowerPoint</Application>
  <PresentationFormat>شاشة عريضة</PresentationFormat>
  <Paragraphs>100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8" baseType="lpstr">
      <vt:lpstr>Arial</vt:lpstr>
      <vt:lpstr>Bahij TheSansArabic Plain</vt:lpstr>
      <vt:lpstr>Calibri</vt:lpstr>
      <vt:lpstr>Calibri Light</vt:lpstr>
      <vt:lpstr>Sakkal Majalla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معاذ عثمان</dc:creator>
  <cp:lastModifiedBy>جمعية تنمية  الموارد المالية</cp:lastModifiedBy>
  <cp:revision>130</cp:revision>
  <dcterms:created xsi:type="dcterms:W3CDTF">2020-06-05T19:48:13Z</dcterms:created>
  <dcterms:modified xsi:type="dcterms:W3CDTF">2025-09-30T07:52:23Z</dcterms:modified>
</cp:coreProperties>
</file>